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4630400" cy="8229600"/>
  <p:notesSz cx="8229600" cy="14630400"/>
  <p:embeddedFontLst>
    <p:embeddedFont>
      <p:font typeface="HGMaruGothicMPRO" panose="020F0400000000000000" pitchFamily="34" charset="-128"/>
      <p:regular r:id="rId13"/>
    </p:embeddedFont>
    <p:embeddedFont>
      <p:font typeface="Nunito Light" pitchFamily="2" charset="0"/>
      <p:regular r:id="rId14"/>
      <p:italic r:id="rId15"/>
    </p:embeddedFont>
    <p:embeddedFont>
      <p:font typeface="Nunito Semi Bold" panose="020B0604020202020204" charset="0"/>
      <p:regular r:id="rId16"/>
    </p:embeddedFont>
    <p:embeddedFont>
      <p:font typeface="PT Sans" panose="020B050302020302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9" d="100"/>
          <a:sy n="59" d="100"/>
        </p:scale>
        <p:origin x="1066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0064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3472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2874169"/>
            <a:ext cx="6822281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Neurolathyrism in Ethiopia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837724" y="3937159"/>
            <a:ext cx="746855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Prevalence, Associated Factors, and Social Status in Delanta, Amhara Region</a:t>
            </a:r>
            <a:endParaRPr lang="en-US" sz="1850" dirty="0"/>
          </a:p>
        </p:txBody>
      </p:sp>
      <p:sp>
        <p:nvSpPr>
          <p:cNvPr id="5" name="Text 2"/>
          <p:cNvSpPr/>
          <p:nvPr/>
        </p:nvSpPr>
        <p:spPr>
          <a:xfrm>
            <a:off x="837724" y="4972407"/>
            <a:ext cx="7468553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Andualem Endrias Yesuf, MD | Yemsirach Abera Ayele, MD</a:t>
            </a:r>
            <a:endParaRPr lang="en-US" sz="1850" dirty="0"/>
          </a:p>
        </p:txBody>
      </p:sp>
      <p:pic>
        <p:nvPicPr>
          <p:cNvPr id="6" name="Picture 5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34DEECB5-C495-F574-73DB-C0C96FDB04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657" y="248045"/>
            <a:ext cx="2657336" cy="122893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3448DF3-9446-6766-0680-F5844F9441C9}"/>
              </a:ext>
            </a:extLst>
          </p:cNvPr>
          <p:cNvSpPr txBox="1"/>
          <p:nvPr/>
        </p:nvSpPr>
        <p:spPr>
          <a:xfrm>
            <a:off x="2189366" y="1476977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8" name="Picture 7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4779BA66-CFBB-3F11-1BB0-AF5A4F47B7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85" y="250622"/>
            <a:ext cx="1828800" cy="15341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2742962"/>
            <a:ext cx="7589282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Implications for Public Health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37724" y="422493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Education Programs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837724" y="4720471"/>
            <a:ext cx="411884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Target vulnerable populations with literacy and health education initiatives</a:t>
            </a:r>
            <a:endParaRPr lang="en-US" sz="1850" dirty="0"/>
          </a:p>
        </p:txBody>
      </p:sp>
      <p:sp>
        <p:nvSpPr>
          <p:cNvPr id="5" name="Text 3"/>
          <p:cNvSpPr/>
          <p:nvPr/>
        </p:nvSpPr>
        <p:spPr>
          <a:xfrm>
            <a:off x="5255776" y="422493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Food Security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5255776" y="4720471"/>
            <a:ext cx="411884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Provide alternative food sources to reduce </a:t>
            </a:r>
            <a:r>
              <a:rPr lang="en-US" sz="1850" i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Lathyrus sativus</a:t>
            </a: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consumption</a:t>
            </a:r>
            <a:endParaRPr lang="en-US" sz="1850" dirty="0"/>
          </a:p>
        </p:txBody>
      </p:sp>
      <p:sp>
        <p:nvSpPr>
          <p:cNvPr id="7" name="Text 5"/>
          <p:cNvSpPr/>
          <p:nvPr/>
        </p:nvSpPr>
        <p:spPr>
          <a:xfrm>
            <a:off x="9673828" y="422493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Social Support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9673828" y="4720471"/>
            <a:ext cx="411884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Establish support systems for affected individuals and families</a:t>
            </a:r>
            <a:endParaRPr lang="en-US" sz="18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236702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About the Researcher</a:t>
            </a:r>
            <a:endParaRPr lang="en-US" sz="44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724" y="2568893"/>
            <a:ext cx="4154686" cy="415468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583912" y="2539008"/>
            <a:ext cx="4455200" cy="4223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Andualem Endrias Yesuf, MD</a:t>
            </a:r>
            <a:endParaRPr lang="en-US" sz="2650" dirty="0"/>
          </a:p>
        </p:txBody>
      </p:sp>
      <p:sp>
        <p:nvSpPr>
          <p:cNvPr id="5" name="Text 2"/>
          <p:cNvSpPr/>
          <p:nvPr/>
        </p:nvSpPr>
        <p:spPr>
          <a:xfrm>
            <a:off x="5583912" y="3200638"/>
            <a:ext cx="821626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Healthcare leader and clinician specializing in Epidemiology. Currently pursuing MSc in Epidemiology at the University of Bristol, UK, as a Chevening Scholar.</a:t>
            </a:r>
            <a:endParaRPr lang="en-US" sz="1850" dirty="0"/>
          </a:p>
        </p:txBody>
      </p:sp>
      <p:sp>
        <p:nvSpPr>
          <p:cNvPr id="6" name="Text 3"/>
          <p:cNvSpPr/>
          <p:nvPr/>
        </p:nvSpPr>
        <p:spPr>
          <a:xfrm>
            <a:off x="5583912" y="4182070"/>
            <a:ext cx="8216265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Former Chief Clinical Officer and Principal Investigator at Delanta Hospital, Ethiopia. Committed to evidence-based practice and global health transformation.</a:t>
            </a:r>
            <a:endParaRPr lang="en-US" sz="1850" dirty="0"/>
          </a:p>
        </p:txBody>
      </p:sp>
      <p:sp>
        <p:nvSpPr>
          <p:cNvPr id="7" name="Text 4"/>
          <p:cNvSpPr/>
          <p:nvPr/>
        </p:nvSpPr>
        <p:spPr>
          <a:xfrm>
            <a:off x="5583912" y="5546527"/>
            <a:ext cx="8216265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2D4DF2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Contact:</a:t>
            </a: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andualemendrias@gmail.com</a:t>
            </a:r>
            <a:endParaRPr lang="en-US" sz="185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92D8C0-3273-5865-0EFA-7471764042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02823" y="762339"/>
            <a:ext cx="1828800" cy="1987826"/>
          </a:xfrm>
          <a:prstGeom prst="ellipse">
            <a:avLst/>
          </a:prstGeom>
          <a:ln w="63500" cap="rnd">
            <a:solidFill>
              <a:srgbClr val="00B0F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7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464243E3-8211-DA72-3ACA-6B0024A8FA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084" y="6378432"/>
            <a:ext cx="2657336" cy="122893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6BEA5DD-E8E3-0E48-E0D3-20857B515597}"/>
              </a:ext>
            </a:extLst>
          </p:cNvPr>
          <p:cNvSpPr txBox="1"/>
          <p:nvPr/>
        </p:nvSpPr>
        <p:spPr>
          <a:xfrm>
            <a:off x="7549793" y="7607364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11" name="Picture 10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7CC38383-B575-3C04-BB93-0CEA1151F6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912" y="6381009"/>
            <a:ext cx="1828800" cy="153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361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7118" y="594836"/>
            <a:ext cx="7168753" cy="6361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Understanding Neurolathyrism</a:t>
            </a:r>
            <a:endParaRPr lang="en-US" sz="4000" dirty="0"/>
          </a:p>
        </p:txBody>
      </p:sp>
      <p:sp>
        <p:nvSpPr>
          <p:cNvPr id="3" name="Text 1"/>
          <p:cNvSpPr/>
          <p:nvPr/>
        </p:nvSpPr>
        <p:spPr>
          <a:xfrm>
            <a:off x="757118" y="1771769"/>
            <a:ext cx="2545199" cy="3181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What is it?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757118" y="2306241"/>
            <a:ext cx="6294239" cy="6922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 debilitating neurodegenerative disorder caused by consuming </a:t>
            </a:r>
            <a:r>
              <a:rPr lang="en-US" sz="1700" i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Lathyrus sativus</a:t>
            </a:r>
            <a:r>
              <a:rPr lang="en-US" sz="17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, a legume commonly eaten during food shortages.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757118" y="3193137"/>
            <a:ext cx="6294239" cy="6922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This condition represents a significant public health challenge, particularly prevalent across various regions of Ethiopia.</a:t>
            </a:r>
            <a:endParaRPr lang="en-US" sz="1700" dirty="0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6663" y="1798796"/>
            <a:ext cx="6294239" cy="629423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405771"/>
            <a:ext cx="5902643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Research Methodology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37724" y="2588538"/>
            <a:ext cx="239316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Light" pitchFamily="34" charset="0"/>
                <a:ea typeface="Nunito Light" pitchFamily="34" charset="-122"/>
                <a:cs typeface="Nunito Light" pitchFamily="34" charset="-120"/>
              </a:rPr>
              <a:t>01</a:t>
            </a:r>
            <a:endParaRPr lang="en-US" sz="1850" dirty="0"/>
          </a:p>
        </p:txBody>
      </p:sp>
      <p:sp>
        <p:nvSpPr>
          <p:cNvPr id="4" name="Shape 2"/>
          <p:cNvSpPr/>
          <p:nvPr/>
        </p:nvSpPr>
        <p:spPr>
          <a:xfrm>
            <a:off x="837724" y="2964894"/>
            <a:ext cx="6357818" cy="30480"/>
          </a:xfrm>
          <a:prstGeom prst="rect">
            <a:avLst/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837724" y="314551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Study Design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837724" y="3641050"/>
            <a:ext cx="635781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Community-based cross-sectional survey conducted February-March 2023</a:t>
            </a:r>
            <a:endParaRPr lang="en-US" sz="1850" dirty="0"/>
          </a:p>
        </p:txBody>
      </p:sp>
      <p:sp>
        <p:nvSpPr>
          <p:cNvPr id="7" name="Text 5"/>
          <p:cNvSpPr/>
          <p:nvPr/>
        </p:nvSpPr>
        <p:spPr>
          <a:xfrm>
            <a:off x="7434858" y="2588538"/>
            <a:ext cx="239316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Light" pitchFamily="34" charset="0"/>
                <a:ea typeface="Nunito Light" pitchFamily="34" charset="-122"/>
                <a:cs typeface="Nunito Light" pitchFamily="34" charset="-120"/>
              </a:rPr>
              <a:t>02</a:t>
            </a:r>
            <a:endParaRPr lang="en-US" sz="1850" dirty="0"/>
          </a:p>
        </p:txBody>
      </p:sp>
      <p:sp>
        <p:nvSpPr>
          <p:cNvPr id="8" name="Shape 6"/>
          <p:cNvSpPr/>
          <p:nvPr/>
        </p:nvSpPr>
        <p:spPr>
          <a:xfrm>
            <a:off x="7434858" y="2964894"/>
            <a:ext cx="6357818" cy="30480"/>
          </a:xfrm>
          <a:prstGeom prst="rect">
            <a:avLst/>
          </a:prstGeom>
          <a:solidFill>
            <a:srgbClr val="018CE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7434858" y="314551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Sample Selection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7434858" y="3641050"/>
            <a:ext cx="635781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480 randomly selected individuals in Delanta district using multistage sampling</a:t>
            </a:r>
            <a:endParaRPr lang="en-US" sz="1850" dirty="0"/>
          </a:p>
        </p:txBody>
      </p:sp>
      <p:sp>
        <p:nvSpPr>
          <p:cNvPr id="11" name="Text 9"/>
          <p:cNvSpPr/>
          <p:nvPr/>
        </p:nvSpPr>
        <p:spPr>
          <a:xfrm>
            <a:off x="837724" y="4825841"/>
            <a:ext cx="239316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Light" pitchFamily="34" charset="0"/>
                <a:ea typeface="Nunito Light" pitchFamily="34" charset="-122"/>
                <a:cs typeface="Nunito Light" pitchFamily="34" charset="-120"/>
              </a:rPr>
              <a:t>03</a:t>
            </a:r>
            <a:endParaRPr lang="en-US" sz="1850" dirty="0"/>
          </a:p>
        </p:txBody>
      </p:sp>
      <p:sp>
        <p:nvSpPr>
          <p:cNvPr id="12" name="Shape 10"/>
          <p:cNvSpPr/>
          <p:nvPr/>
        </p:nvSpPr>
        <p:spPr>
          <a:xfrm>
            <a:off x="837724" y="5202198"/>
            <a:ext cx="6357818" cy="30480"/>
          </a:xfrm>
          <a:prstGeom prst="rect">
            <a:avLst/>
          </a:prstGeom>
          <a:solidFill>
            <a:srgbClr val="DA33B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837724" y="5382816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Data Collection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837724" y="5878354"/>
            <a:ext cx="635781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Structured questionnaire with written informed consent from participants</a:t>
            </a:r>
            <a:endParaRPr lang="en-US" sz="1850" dirty="0"/>
          </a:p>
        </p:txBody>
      </p:sp>
      <p:sp>
        <p:nvSpPr>
          <p:cNvPr id="15" name="Text 13"/>
          <p:cNvSpPr/>
          <p:nvPr/>
        </p:nvSpPr>
        <p:spPr>
          <a:xfrm>
            <a:off x="7434858" y="4825841"/>
            <a:ext cx="239316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Light" pitchFamily="34" charset="0"/>
                <a:ea typeface="Nunito Light" pitchFamily="34" charset="-122"/>
                <a:cs typeface="Nunito Light" pitchFamily="34" charset="-120"/>
              </a:rPr>
              <a:t>04</a:t>
            </a:r>
            <a:endParaRPr lang="en-US" sz="1850" dirty="0"/>
          </a:p>
        </p:txBody>
      </p:sp>
      <p:sp>
        <p:nvSpPr>
          <p:cNvPr id="16" name="Shape 14"/>
          <p:cNvSpPr/>
          <p:nvPr/>
        </p:nvSpPr>
        <p:spPr>
          <a:xfrm>
            <a:off x="7434858" y="5202198"/>
            <a:ext cx="6357818" cy="30480"/>
          </a:xfrm>
          <a:prstGeom prst="rect">
            <a:avLst/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7434858" y="5382816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Analysis</a:t>
            </a:r>
            <a:endParaRPr lang="en-US" sz="2200" dirty="0"/>
          </a:p>
        </p:txBody>
      </p:sp>
      <p:sp>
        <p:nvSpPr>
          <p:cNvPr id="18" name="Text 16"/>
          <p:cNvSpPr/>
          <p:nvPr/>
        </p:nvSpPr>
        <p:spPr>
          <a:xfrm>
            <a:off x="7434858" y="5878354"/>
            <a:ext cx="635781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Statistical analysis using Epi Info 7.2 and SPSS 26.0, P &lt; 0.05 for significance</a:t>
            </a:r>
            <a:endParaRPr lang="en-US" sz="18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99216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4074676"/>
            <a:ext cx="11264979" cy="14080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1050"/>
              </a:lnSpc>
              <a:buNone/>
            </a:pPr>
            <a:r>
              <a:rPr lang="en-US" sz="88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11.9%</a:t>
            </a:r>
            <a:endParaRPr lang="en-US" sz="8850" dirty="0"/>
          </a:p>
        </p:txBody>
      </p:sp>
      <p:sp>
        <p:nvSpPr>
          <p:cNvPr id="4" name="Text 1"/>
          <p:cNvSpPr/>
          <p:nvPr/>
        </p:nvSpPr>
        <p:spPr>
          <a:xfrm>
            <a:off x="837724" y="5841682"/>
            <a:ext cx="6069568" cy="5632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00"/>
              </a:lnSpc>
              <a:buNone/>
            </a:pPr>
            <a:r>
              <a:rPr lang="en-US" sz="35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Prevalence of Neurolathyrism</a:t>
            </a:r>
            <a:endParaRPr lang="en-US" sz="3500" dirty="0"/>
          </a:p>
        </p:txBody>
      </p:sp>
      <p:sp>
        <p:nvSpPr>
          <p:cNvPr id="5" name="Text 2"/>
          <p:cNvSpPr/>
          <p:nvPr/>
        </p:nvSpPr>
        <p:spPr>
          <a:xfrm>
            <a:off x="837724" y="6763941"/>
            <a:ext cx="12954952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Of 470 study participants, 56 individuals reported having neurolathyrism in the Delanta district.</a:t>
            </a:r>
            <a:endParaRPr lang="en-US" sz="18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753791"/>
            <a:ext cx="7356158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Individual-Level Risk Factors</a:t>
            </a:r>
            <a:endParaRPr lang="en-US" sz="4400" dirty="0"/>
          </a:p>
        </p:txBody>
      </p:sp>
      <p:sp>
        <p:nvSpPr>
          <p:cNvPr id="3" name="Shape 1"/>
          <p:cNvSpPr/>
          <p:nvPr/>
        </p:nvSpPr>
        <p:spPr>
          <a:xfrm>
            <a:off x="837724" y="2936558"/>
            <a:ext cx="4158734" cy="2886908"/>
          </a:xfrm>
          <a:prstGeom prst="roundRect">
            <a:avLst>
              <a:gd name="adj" fmla="val 12438"/>
            </a:avLst>
          </a:prstGeom>
          <a:solidFill>
            <a:srgbClr val="F3F3FF"/>
          </a:solidFill>
          <a:ln w="22860">
            <a:solidFill>
              <a:srgbClr val="2D4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1099899" y="3198733"/>
            <a:ext cx="718066" cy="718066"/>
          </a:xfrm>
          <a:prstGeom prst="roundRect">
            <a:avLst>
              <a:gd name="adj" fmla="val 12732932"/>
            </a:avLst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97305" y="3396139"/>
            <a:ext cx="323136" cy="323136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099899" y="4156115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Older Age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1099899" y="4651653"/>
            <a:ext cx="3634383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AOR = 2.69</a:t>
            </a:r>
            <a:endParaRPr lang="en-US" sz="1850" dirty="0"/>
          </a:p>
        </p:txBody>
      </p:sp>
      <p:sp>
        <p:nvSpPr>
          <p:cNvPr id="8" name="Text 5"/>
          <p:cNvSpPr/>
          <p:nvPr/>
        </p:nvSpPr>
        <p:spPr>
          <a:xfrm>
            <a:off x="1099899" y="5178266"/>
            <a:ext cx="3634383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95% CI: 1.064-9.341</a:t>
            </a:r>
            <a:endParaRPr lang="en-US" sz="1850" dirty="0"/>
          </a:p>
        </p:txBody>
      </p:sp>
      <p:sp>
        <p:nvSpPr>
          <p:cNvPr id="9" name="Shape 6"/>
          <p:cNvSpPr/>
          <p:nvPr/>
        </p:nvSpPr>
        <p:spPr>
          <a:xfrm>
            <a:off x="5235773" y="2936558"/>
            <a:ext cx="4158734" cy="2886908"/>
          </a:xfrm>
          <a:prstGeom prst="roundRect">
            <a:avLst>
              <a:gd name="adj" fmla="val 12438"/>
            </a:avLst>
          </a:prstGeom>
          <a:solidFill>
            <a:srgbClr val="F3F3FF"/>
          </a:solidFill>
          <a:ln w="22860">
            <a:solidFill>
              <a:srgbClr val="018CE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Shape 7"/>
          <p:cNvSpPr/>
          <p:nvPr/>
        </p:nvSpPr>
        <p:spPr>
          <a:xfrm>
            <a:off x="5497949" y="3198733"/>
            <a:ext cx="718066" cy="718066"/>
          </a:xfrm>
          <a:prstGeom prst="roundRect">
            <a:avLst>
              <a:gd name="adj" fmla="val 12732932"/>
            </a:avLst>
          </a:prstGeom>
          <a:solidFill>
            <a:srgbClr val="018CE1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1" name="Image 1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95355" y="3396139"/>
            <a:ext cx="323136" cy="323136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5497949" y="4156115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Male Sex</a:t>
            </a:r>
            <a:endParaRPr lang="en-US" sz="2200" dirty="0"/>
          </a:p>
        </p:txBody>
      </p:sp>
      <p:sp>
        <p:nvSpPr>
          <p:cNvPr id="13" name="Text 9"/>
          <p:cNvSpPr/>
          <p:nvPr/>
        </p:nvSpPr>
        <p:spPr>
          <a:xfrm>
            <a:off x="5497949" y="4651653"/>
            <a:ext cx="3634383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AOR = 3.569</a:t>
            </a:r>
            <a:endParaRPr lang="en-US" sz="1850" dirty="0"/>
          </a:p>
        </p:txBody>
      </p:sp>
      <p:sp>
        <p:nvSpPr>
          <p:cNvPr id="14" name="Text 10"/>
          <p:cNvSpPr/>
          <p:nvPr/>
        </p:nvSpPr>
        <p:spPr>
          <a:xfrm>
            <a:off x="5497949" y="5178266"/>
            <a:ext cx="3634383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95% CI: 1.794-7.098</a:t>
            </a:r>
            <a:endParaRPr lang="en-US" sz="1850" dirty="0"/>
          </a:p>
        </p:txBody>
      </p:sp>
      <p:sp>
        <p:nvSpPr>
          <p:cNvPr id="15" name="Shape 11"/>
          <p:cNvSpPr/>
          <p:nvPr/>
        </p:nvSpPr>
        <p:spPr>
          <a:xfrm>
            <a:off x="9633823" y="2936558"/>
            <a:ext cx="4158853" cy="2886908"/>
          </a:xfrm>
          <a:prstGeom prst="roundRect">
            <a:avLst>
              <a:gd name="adj" fmla="val 12438"/>
            </a:avLst>
          </a:prstGeom>
          <a:solidFill>
            <a:srgbClr val="F3F3FF"/>
          </a:solidFill>
          <a:ln w="22860">
            <a:solidFill>
              <a:srgbClr val="DA33B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Shape 12"/>
          <p:cNvSpPr/>
          <p:nvPr/>
        </p:nvSpPr>
        <p:spPr>
          <a:xfrm>
            <a:off x="9895999" y="3198733"/>
            <a:ext cx="718066" cy="718066"/>
          </a:xfrm>
          <a:prstGeom prst="roundRect">
            <a:avLst>
              <a:gd name="adj" fmla="val 12732932"/>
            </a:avLst>
          </a:prstGeom>
          <a:solidFill>
            <a:srgbClr val="DA33B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7" name="Image 2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093404" y="3396139"/>
            <a:ext cx="323136" cy="323136"/>
          </a:xfrm>
          <a:prstGeom prst="rect">
            <a:avLst/>
          </a:prstGeom>
        </p:spPr>
      </p:pic>
      <p:sp>
        <p:nvSpPr>
          <p:cNvPr id="18" name="Text 13"/>
          <p:cNvSpPr/>
          <p:nvPr/>
        </p:nvSpPr>
        <p:spPr>
          <a:xfrm>
            <a:off x="9895999" y="4156115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Cannot Read</a:t>
            </a:r>
            <a:endParaRPr lang="en-US" sz="2200" dirty="0"/>
          </a:p>
        </p:txBody>
      </p:sp>
      <p:sp>
        <p:nvSpPr>
          <p:cNvPr id="19" name="Text 14"/>
          <p:cNvSpPr/>
          <p:nvPr/>
        </p:nvSpPr>
        <p:spPr>
          <a:xfrm>
            <a:off x="9895999" y="4651653"/>
            <a:ext cx="3634502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AOR = 3.128</a:t>
            </a:r>
            <a:endParaRPr lang="en-US" sz="1850" dirty="0"/>
          </a:p>
        </p:txBody>
      </p:sp>
      <p:sp>
        <p:nvSpPr>
          <p:cNvPr id="20" name="Text 15"/>
          <p:cNvSpPr/>
          <p:nvPr/>
        </p:nvSpPr>
        <p:spPr>
          <a:xfrm>
            <a:off x="9895999" y="5178266"/>
            <a:ext cx="3634502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95% CI: 1.224-7.993</a:t>
            </a:r>
            <a:endParaRPr lang="en-US" sz="1850" dirty="0"/>
          </a:p>
        </p:txBody>
      </p:sp>
      <p:sp>
        <p:nvSpPr>
          <p:cNvPr id="21" name="Text 16"/>
          <p:cNvSpPr/>
          <p:nvPr/>
        </p:nvSpPr>
        <p:spPr>
          <a:xfrm>
            <a:off x="837724" y="6092666"/>
            <a:ext cx="12954952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All three factors showed statistically significant associations with neurolathyrism prevalence.</a:t>
            </a:r>
            <a:endParaRPr lang="en-US" sz="18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7118" y="594836"/>
            <a:ext cx="6911697" cy="6361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Household-Level Risk Factors</a:t>
            </a:r>
            <a:endParaRPr lang="en-US" sz="4000" dirty="0"/>
          </a:p>
        </p:txBody>
      </p:sp>
      <p:sp>
        <p:nvSpPr>
          <p:cNvPr id="3" name="Shape 1"/>
          <p:cNvSpPr/>
          <p:nvPr/>
        </p:nvSpPr>
        <p:spPr>
          <a:xfrm>
            <a:off x="757118" y="1798796"/>
            <a:ext cx="6294239" cy="2455783"/>
          </a:xfrm>
          <a:prstGeom prst="roundRect">
            <a:avLst>
              <a:gd name="adj" fmla="val 5958"/>
            </a:avLst>
          </a:prstGeom>
          <a:solidFill>
            <a:srgbClr val="F3F3FF">
              <a:alpha val="75000"/>
            </a:srgbClr>
          </a:solidFill>
          <a:ln w="30480">
            <a:solidFill>
              <a:srgbClr val="2D4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726638" y="1798796"/>
            <a:ext cx="121920" cy="2455783"/>
          </a:xfrm>
          <a:prstGeom prst="roundRect">
            <a:avLst>
              <a:gd name="adj" fmla="val 266171"/>
            </a:avLst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1095375" y="2045613"/>
            <a:ext cx="2545199" cy="3181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Family Size</a:t>
            </a:r>
            <a:endParaRPr lang="en-US" sz="2000" dirty="0"/>
          </a:p>
        </p:txBody>
      </p:sp>
      <p:sp>
        <p:nvSpPr>
          <p:cNvPr id="6" name="Text 4"/>
          <p:cNvSpPr/>
          <p:nvPr/>
        </p:nvSpPr>
        <p:spPr>
          <a:xfrm>
            <a:off x="1095375" y="2580084"/>
            <a:ext cx="5709166" cy="346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Larger families showed increased risk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1095375" y="3120866"/>
            <a:ext cx="5709166" cy="346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b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AOR = 2.332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1095375" y="3661648"/>
            <a:ext cx="5709166" cy="346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95% CI: 1.159-4.692</a:t>
            </a:r>
            <a:endParaRPr lang="en-US" sz="1700" dirty="0"/>
          </a:p>
        </p:txBody>
      </p:sp>
      <p:sp>
        <p:nvSpPr>
          <p:cNvPr id="9" name="Shape 7"/>
          <p:cNvSpPr/>
          <p:nvPr/>
        </p:nvSpPr>
        <p:spPr>
          <a:xfrm>
            <a:off x="757118" y="4470916"/>
            <a:ext cx="6294239" cy="2455783"/>
          </a:xfrm>
          <a:prstGeom prst="roundRect">
            <a:avLst>
              <a:gd name="adj" fmla="val 5958"/>
            </a:avLst>
          </a:prstGeom>
          <a:solidFill>
            <a:srgbClr val="F3F3FF">
              <a:alpha val="75000"/>
            </a:srgbClr>
          </a:solidFill>
          <a:ln w="30480">
            <a:solidFill>
              <a:srgbClr val="018CE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Shape 8"/>
          <p:cNvSpPr/>
          <p:nvPr/>
        </p:nvSpPr>
        <p:spPr>
          <a:xfrm>
            <a:off x="726638" y="4470916"/>
            <a:ext cx="121920" cy="2455783"/>
          </a:xfrm>
          <a:prstGeom prst="roundRect">
            <a:avLst>
              <a:gd name="adj" fmla="val 266171"/>
            </a:avLst>
          </a:prstGeom>
          <a:solidFill>
            <a:srgbClr val="018CE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1095375" y="4717733"/>
            <a:ext cx="2545199" cy="3181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Farmland Lease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1095375" y="5252204"/>
            <a:ext cx="5709166" cy="346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Leasing farmland significantly associated</a:t>
            </a:r>
            <a:endParaRPr lang="en-US" sz="1700" dirty="0"/>
          </a:p>
        </p:txBody>
      </p:sp>
      <p:sp>
        <p:nvSpPr>
          <p:cNvPr id="13" name="Text 11"/>
          <p:cNvSpPr/>
          <p:nvPr/>
        </p:nvSpPr>
        <p:spPr>
          <a:xfrm>
            <a:off x="1095375" y="5792986"/>
            <a:ext cx="5709166" cy="346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b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AOR = 2.734</a:t>
            </a:r>
            <a:endParaRPr lang="en-US" sz="1700" dirty="0"/>
          </a:p>
        </p:txBody>
      </p:sp>
      <p:sp>
        <p:nvSpPr>
          <p:cNvPr id="14" name="Text 12"/>
          <p:cNvSpPr/>
          <p:nvPr/>
        </p:nvSpPr>
        <p:spPr>
          <a:xfrm>
            <a:off x="1095375" y="6333768"/>
            <a:ext cx="5709166" cy="346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95% CI: 1.23-6.06</a:t>
            </a:r>
            <a:endParaRPr lang="en-US" sz="1700" dirty="0"/>
          </a:p>
        </p:txBody>
      </p:sp>
      <p:pic>
        <p:nvPicPr>
          <p:cNvPr id="1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6663" y="1798796"/>
            <a:ext cx="6294239" cy="629423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783193"/>
            <a:ext cx="6678692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Devastating Social Impact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2529364" y="3521869"/>
            <a:ext cx="2944297" cy="5984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700"/>
              </a:lnSpc>
              <a:buNone/>
            </a:pPr>
            <a:r>
              <a:rPr lang="en-US" sz="47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73%</a:t>
            </a:r>
            <a:endParaRPr lang="en-US" sz="470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6228" y="2025729"/>
            <a:ext cx="3590687" cy="3590687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524125" y="5915501"/>
            <a:ext cx="2954893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School Discontinuation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837724" y="6411039"/>
            <a:ext cx="6327815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Patients forced to leave education due to lack of support</a:t>
            </a:r>
            <a:endParaRPr lang="en-US" sz="1850" dirty="0"/>
          </a:p>
        </p:txBody>
      </p:sp>
      <p:sp>
        <p:nvSpPr>
          <p:cNvPr id="7" name="Text 4"/>
          <p:cNvSpPr/>
          <p:nvPr/>
        </p:nvSpPr>
        <p:spPr>
          <a:xfrm>
            <a:off x="9156502" y="3521869"/>
            <a:ext cx="2944297" cy="5984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700"/>
              </a:lnSpc>
              <a:buNone/>
            </a:pPr>
            <a:r>
              <a:rPr lang="en-US" sz="47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21.4%</a:t>
            </a:r>
            <a:endParaRPr lang="en-US" sz="4700" dirty="0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3366" y="2025729"/>
            <a:ext cx="3590687" cy="3590687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9220557" y="5915501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Divorce Rate</a:t>
            </a:r>
            <a:endParaRPr lang="en-US" sz="2200" dirty="0"/>
          </a:p>
        </p:txBody>
      </p:sp>
      <p:sp>
        <p:nvSpPr>
          <p:cNvPr id="10" name="Text 6"/>
          <p:cNvSpPr/>
          <p:nvPr/>
        </p:nvSpPr>
        <p:spPr>
          <a:xfrm>
            <a:off x="7464743" y="6411039"/>
            <a:ext cx="632793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Marriages ended after disease diagnosis</a:t>
            </a:r>
            <a:endParaRPr lang="en-US" sz="1850" dirty="0"/>
          </a:p>
        </p:txBody>
      </p:sp>
      <p:sp>
        <p:nvSpPr>
          <p:cNvPr id="11" name="Text 7"/>
          <p:cNvSpPr/>
          <p:nvPr/>
        </p:nvSpPr>
        <p:spPr>
          <a:xfrm>
            <a:off x="837724" y="7063264"/>
            <a:ext cx="12954952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Neurolathyrism profoundly disrupts education, relationships, and social integration for affected individuals.</a:t>
            </a:r>
            <a:endParaRPr lang="en-US" sz="18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368981"/>
            <a:ext cx="5902643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Key Findings Summary</a:t>
            </a:r>
            <a:endParaRPr lang="en-US" sz="44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724" y="2551748"/>
            <a:ext cx="1196816" cy="1436251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2273856" y="279106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High Prevalence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2273856" y="3286601"/>
            <a:ext cx="11518821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11.9% of the population affected—a notably high rate requiring urgent attention</a:t>
            </a:r>
            <a:endParaRPr lang="en-US" sz="18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724" y="3987998"/>
            <a:ext cx="1196816" cy="1436251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2273856" y="4227314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Multiple Risk Factors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2273856" y="4722852"/>
            <a:ext cx="11518821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Age, gender, education, family size, and land tenure all significantly associated</a:t>
            </a:r>
            <a:endParaRPr lang="en-US" sz="18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724" y="5424249"/>
            <a:ext cx="1196816" cy="1436251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273856" y="5663565"/>
            <a:ext cx="363795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Severe Social Consequences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2273856" y="6159103"/>
            <a:ext cx="11518821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Majority face educational disruption and relationship breakdown</a:t>
            </a:r>
            <a:endParaRPr lang="en-US" sz="18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418</Words>
  <Application>Microsoft Office PowerPoint</Application>
  <PresentationFormat>Custom</PresentationFormat>
  <Paragraphs>82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Nunito Light</vt:lpstr>
      <vt:lpstr>Nunito Semi Bold</vt:lpstr>
      <vt:lpstr>PT Sans</vt:lpstr>
      <vt:lpstr>HGMaruGothicMPRO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Soheil Najafi Mehri</cp:lastModifiedBy>
  <cp:revision>3</cp:revision>
  <dcterms:created xsi:type="dcterms:W3CDTF">2025-11-25T10:20:50Z</dcterms:created>
  <dcterms:modified xsi:type="dcterms:W3CDTF">2025-11-26T06:39:22Z</dcterms:modified>
</cp:coreProperties>
</file>